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c8c5ca9b80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c8c5ca9b80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c8f45a9d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c8f45a9d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c8f45a9d3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c8f45a9d3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c8f45a9d3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c8f45a9d3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c8f45a9d3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c8f45a9d3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63972cf6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63972cf6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c63972cf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c63972cf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c673c66f2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c673c66f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c673c66f2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c673c66f2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c668d225b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c668d225b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c668d225b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c668d225b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c8c5ca9b8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c8c5ca9b8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c8c5ca9b80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c8c5ca9b80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jpg"/><Relationship Id="rId4" Type="http://schemas.openxmlformats.org/officeDocument/2006/relationships/image" Target="../media/image7.jpg"/><Relationship Id="rId5"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15.png"/><Relationship Id="rId5"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Prototype voting board</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Sideways Scroll Layout</a:t>
            </a:r>
            <a:endParaRPr/>
          </a:p>
        </p:txBody>
      </p:sp>
      <p:sp>
        <p:nvSpPr>
          <p:cNvPr id="213" name="Google Shape;213;p22"/>
          <p:cNvSpPr txBox="1"/>
          <p:nvPr>
            <p:ph idx="1" type="body"/>
          </p:nvPr>
        </p:nvSpPr>
        <p:spPr>
          <a:xfrm>
            <a:off x="311700"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Pro’s:</a:t>
            </a:r>
            <a:endParaRPr sz="800"/>
          </a:p>
          <a:p>
            <a:pPr indent="-279400" lvl="0" marL="457200" rtl="0" algn="l">
              <a:spcBef>
                <a:spcPts val="1200"/>
              </a:spcBef>
              <a:spcAft>
                <a:spcPts val="0"/>
              </a:spcAft>
              <a:buSzPts val="800"/>
              <a:buChar char="●"/>
            </a:pPr>
            <a:r>
              <a:rPr lang="en-GB" sz="800"/>
              <a:t>Simple enough to be intuitive and obvious how a user should interact with it.</a:t>
            </a:r>
            <a:endParaRPr sz="800"/>
          </a:p>
          <a:p>
            <a:pPr indent="-279400" lvl="0" marL="457200" rtl="0" algn="l">
              <a:spcBef>
                <a:spcPts val="0"/>
              </a:spcBef>
              <a:spcAft>
                <a:spcPts val="0"/>
              </a:spcAft>
              <a:buSzPts val="800"/>
              <a:buChar char="●"/>
            </a:pPr>
            <a:r>
              <a:rPr lang="en-GB" sz="800"/>
              <a:t>Familiar interaction mechanisms due to similarities to Tinder etc</a:t>
            </a:r>
            <a:endParaRPr sz="800"/>
          </a:p>
          <a:p>
            <a:pPr indent="-279400" lvl="0" marL="457200" rtl="0" algn="l">
              <a:spcBef>
                <a:spcPts val="0"/>
              </a:spcBef>
              <a:spcAft>
                <a:spcPts val="0"/>
              </a:spcAft>
              <a:buSzPts val="800"/>
              <a:buChar char="●"/>
            </a:pPr>
            <a:r>
              <a:rPr lang="en-GB" sz="800"/>
              <a:t>Probably fairly straightforward to implement</a:t>
            </a:r>
            <a:endParaRPr sz="800"/>
          </a:p>
          <a:p>
            <a:pPr indent="-279400" lvl="0" marL="457200" rtl="0" algn="l">
              <a:spcBef>
                <a:spcPts val="0"/>
              </a:spcBef>
              <a:spcAft>
                <a:spcPts val="0"/>
              </a:spcAft>
              <a:buSzPts val="800"/>
              <a:buChar char="●"/>
            </a:pPr>
            <a:r>
              <a:rPr lang="en-GB" sz="800"/>
              <a:t>Fake friend list is funny. Love it</a:t>
            </a:r>
            <a:endParaRPr sz="800"/>
          </a:p>
        </p:txBody>
      </p:sp>
      <p:sp>
        <p:nvSpPr>
          <p:cNvPr id="214" name="Google Shape;214;p22"/>
          <p:cNvSpPr txBox="1"/>
          <p:nvPr>
            <p:ph idx="1" type="body"/>
          </p:nvPr>
        </p:nvSpPr>
        <p:spPr>
          <a:xfrm>
            <a:off x="2795375"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Con’s:</a:t>
            </a:r>
            <a:endParaRPr sz="800"/>
          </a:p>
          <a:p>
            <a:pPr indent="-279400" lvl="0" marL="457200" rtl="0" algn="l">
              <a:spcBef>
                <a:spcPts val="1200"/>
              </a:spcBef>
              <a:spcAft>
                <a:spcPts val="0"/>
              </a:spcAft>
              <a:buSzPts val="800"/>
              <a:buChar char="●"/>
            </a:pPr>
            <a:r>
              <a:rPr lang="en-GB" sz="800"/>
              <a:t>Possibly dull</a:t>
            </a:r>
            <a:r>
              <a:rPr lang="en-GB" sz="800"/>
              <a:t> </a:t>
            </a:r>
            <a:endParaRPr sz="800"/>
          </a:p>
          <a:p>
            <a:pPr indent="-279400" lvl="0" marL="457200" rtl="0" algn="l">
              <a:spcBef>
                <a:spcPts val="0"/>
              </a:spcBef>
              <a:spcAft>
                <a:spcPts val="0"/>
              </a:spcAft>
              <a:buSzPts val="800"/>
              <a:buChar char="●"/>
            </a:pPr>
            <a:r>
              <a:rPr lang="en-GB" sz="800"/>
              <a:t>Perhaps detracts from the point we are trying to make about the big social media sites (eg Facebook, Twitter, Instagram) by not having the same vertically scrolling timeline </a:t>
            </a:r>
            <a:endParaRPr sz="800"/>
          </a:p>
          <a:p>
            <a:pPr indent="-279400" lvl="0" marL="457200" rtl="0" algn="l">
              <a:spcBef>
                <a:spcPts val="0"/>
              </a:spcBef>
              <a:spcAft>
                <a:spcPts val="0"/>
              </a:spcAft>
              <a:buSzPts val="800"/>
              <a:buChar char="●"/>
            </a:pPr>
            <a:r>
              <a:rPr lang="en-GB" sz="800"/>
              <a:t>Not very playful or engaging</a:t>
            </a:r>
            <a:endParaRPr sz="800"/>
          </a:p>
          <a:p>
            <a:pPr indent="-279400" lvl="0" marL="457200" rtl="0" algn="l">
              <a:spcBef>
                <a:spcPts val="0"/>
              </a:spcBef>
              <a:spcAft>
                <a:spcPts val="0"/>
              </a:spcAft>
              <a:buSzPts val="800"/>
              <a:buChar char="●"/>
            </a:pPr>
            <a:r>
              <a:rPr lang="en-GB" sz="800"/>
              <a:t>The comments unfolding from the bottom of the bubbles is possibly not very aesthetically pleasing based on feedback I received </a:t>
            </a:r>
            <a:endParaRPr sz="800"/>
          </a:p>
        </p:txBody>
      </p:sp>
      <p:sp>
        <p:nvSpPr>
          <p:cNvPr id="215" name="Google Shape;215;p22"/>
          <p:cNvSpPr txBox="1"/>
          <p:nvPr>
            <p:ph idx="1" type="body"/>
          </p:nvPr>
        </p:nvSpPr>
        <p:spPr>
          <a:xfrm>
            <a:off x="5686875"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Feedback:</a:t>
            </a:r>
            <a:endParaRPr sz="800"/>
          </a:p>
          <a:p>
            <a:pPr indent="-279400" lvl="0" marL="457200" rtl="0" algn="l">
              <a:spcBef>
                <a:spcPts val="1200"/>
              </a:spcBef>
              <a:spcAft>
                <a:spcPts val="0"/>
              </a:spcAft>
              <a:buSzPts val="800"/>
              <a:buChar char="●"/>
            </a:pPr>
            <a:r>
              <a:rPr lang="en-GB" sz="800"/>
              <a:t>Ends up in a weird middle ground as not very playful and  also not similar enough to the big social media platforms. </a:t>
            </a:r>
            <a:endParaRPr sz="800"/>
          </a:p>
          <a:p>
            <a:pPr indent="0" lvl="0" marL="0" rtl="0" algn="l">
              <a:spcBef>
                <a:spcPts val="1200"/>
              </a:spcBef>
              <a:spcAft>
                <a:spcPts val="1200"/>
              </a:spcAft>
              <a:buNone/>
            </a:pPr>
            <a:r>
              <a:rPr lang="en-GB" sz="800"/>
              <a:t>Very Traditional (in a good way) which allows users to quickly become accustomed to the webpage, though to use a system like this I would propose some unique attributes. The navigation is good, in that it is </a:t>
            </a:r>
            <a:r>
              <a:rPr lang="en-GB" sz="800"/>
              <a:t>straightforward</a:t>
            </a:r>
            <a:r>
              <a:rPr lang="en-GB" sz="800"/>
              <a:t>, though reading posts could be a little slow and cumbersome.</a:t>
            </a:r>
            <a:endParaRPr sz="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Classic layout</a:t>
            </a:r>
            <a:endParaRPr/>
          </a:p>
        </p:txBody>
      </p:sp>
      <p:pic>
        <p:nvPicPr>
          <p:cNvPr id="221" name="Google Shape;221;p23"/>
          <p:cNvPicPr preferRelativeResize="0"/>
          <p:nvPr/>
        </p:nvPicPr>
        <p:blipFill>
          <a:blip r:embed="rId3">
            <a:alphaModFix/>
          </a:blip>
          <a:stretch>
            <a:fillRect/>
          </a:stretch>
        </p:blipFill>
        <p:spPr>
          <a:xfrm>
            <a:off x="4652400" y="272250"/>
            <a:ext cx="4011600" cy="2767001"/>
          </a:xfrm>
          <a:prstGeom prst="rect">
            <a:avLst/>
          </a:prstGeom>
          <a:noFill/>
          <a:ln>
            <a:noFill/>
          </a:ln>
        </p:spPr>
      </p:pic>
      <p:pic>
        <p:nvPicPr>
          <p:cNvPr id="222" name="Google Shape;222;p23"/>
          <p:cNvPicPr preferRelativeResize="0"/>
          <p:nvPr/>
        </p:nvPicPr>
        <p:blipFill>
          <a:blip r:embed="rId4">
            <a:alphaModFix/>
          </a:blip>
          <a:stretch>
            <a:fillRect/>
          </a:stretch>
        </p:blipFill>
        <p:spPr>
          <a:xfrm>
            <a:off x="152400" y="1460250"/>
            <a:ext cx="4347600" cy="2998757"/>
          </a:xfrm>
          <a:prstGeom prst="rect">
            <a:avLst/>
          </a:prstGeom>
          <a:noFill/>
          <a:ln>
            <a:noFill/>
          </a:ln>
        </p:spPr>
      </p:pic>
      <p:pic>
        <p:nvPicPr>
          <p:cNvPr id="223" name="Google Shape;223;p23"/>
          <p:cNvPicPr preferRelativeResize="0"/>
          <p:nvPr/>
        </p:nvPicPr>
        <p:blipFill>
          <a:blip r:embed="rId5">
            <a:alphaModFix/>
          </a:blip>
          <a:stretch>
            <a:fillRect/>
          </a:stretch>
        </p:blipFill>
        <p:spPr>
          <a:xfrm>
            <a:off x="6055150" y="3215651"/>
            <a:ext cx="2608840" cy="179944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Classic Layout</a:t>
            </a:r>
            <a:endParaRPr/>
          </a:p>
        </p:txBody>
      </p:sp>
      <p:sp>
        <p:nvSpPr>
          <p:cNvPr id="229" name="Google Shape;229;p24"/>
          <p:cNvSpPr txBox="1"/>
          <p:nvPr>
            <p:ph idx="1" type="body"/>
          </p:nvPr>
        </p:nvSpPr>
        <p:spPr>
          <a:xfrm>
            <a:off x="311700"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Pro’s:</a:t>
            </a:r>
            <a:endParaRPr sz="800"/>
          </a:p>
          <a:p>
            <a:pPr indent="-279400" lvl="0" marL="457200" rtl="0" algn="l">
              <a:spcBef>
                <a:spcPts val="1200"/>
              </a:spcBef>
              <a:spcAft>
                <a:spcPts val="0"/>
              </a:spcAft>
              <a:buSzPts val="800"/>
              <a:buChar char="●"/>
            </a:pPr>
            <a:r>
              <a:rPr lang="en-GB" sz="900">
                <a:solidFill>
                  <a:srgbClr val="FFFFFF"/>
                </a:solidFill>
                <a:latin typeface="Arial"/>
                <a:ea typeface="Arial"/>
                <a:cs typeface="Arial"/>
                <a:sym typeface="Arial"/>
              </a:rPr>
              <a:t>This design has a very clear relationship with ‘classic’ social media interfaces. It references the wireframe design of websites like Twitter and Facebook in a way that makes it very obvious to anyone familiar with those sites what the page is and how they should interact with it.</a:t>
            </a:r>
            <a:endParaRPr sz="900">
              <a:solidFill>
                <a:srgbClr val="FFFFFF"/>
              </a:solidFill>
              <a:latin typeface="Arial"/>
              <a:ea typeface="Arial"/>
              <a:cs typeface="Arial"/>
              <a:sym typeface="Arial"/>
            </a:endParaRPr>
          </a:p>
          <a:p>
            <a:pPr indent="-285750" lvl="0" marL="457200" rtl="0" algn="l">
              <a:spcBef>
                <a:spcPts val="0"/>
              </a:spcBef>
              <a:spcAft>
                <a:spcPts val="0"/>
              </a:spcAft>
              <a:buClr>
                <a:srgbClr val="FFFFFF"/>
              </a:buClr>
              <a:buSzPts val="900"/>
              <a:buFont typeface="Arial"/>
              <a:buChar char="●"/>
            </a:pPr>
            <a:r>
              <a:rPr lang="en-GB" sz="900">
                <a:solidFill>
                  <a:srgbClr val="FFFFFF"/>
                </a:solidFill>
                <a:latin typeface="Arial"/>
                <a:ea typeface="Arial"/>
                <a:cs typeface="Arial"/>
                <a:sym typeface="Arial"/>
              </a:rPr>
              <a:t>+familiarity</a:t>
            </a:r>
            <a:endParaRPr sz="900">
              <a:solidFill>
                <a:srgbClr val="FFFFFF"/>
              </a:solidFill>
              <a:latin typeface="Arial"/>
              <a:ea typeface="Arial"/>
              <a:cs typeface="Arial"/>
              <a:sym typeface="Arial"/>
            </a:endParaRPr>
          </a:p>
          <a:p>
            <a:pPr indent="-285750" lvl="0" marL="457200" rtl="0" algn="l">
              <a:spcBef>
                <a:spcPts val="0"/>
              </a:spcBef>
              <a:spcAft>
                <a:spcPts val="0"/>
              </a:spcAft>
              <a:buClr>
                <a:srgbClr val="FFFFFF"/>
              </a:buClr>
              <a:buSzPts val="900"/>
              <a:buFont typeface="Arial"/>
              <a:buChar char="●"/>
            </a:pPr>
            <a:r>
              <a:rPr lang="en-GB" sz="900">
                <a:solidFill>
                  <a:srgbClr val="FFFFFF"/>
                </a:solidFill>
                <a:latin typeface="Arial"/>
                <a:ea typeface="Arial"/>
                <a:cs typeface="Arial"/>
                <a:sym typeface="Arial"/>
              </a:rPr>
              <a:t>+a very simple and clear design</a:t>
            </a:r>
            <a:endParaRPr sz="900">
              <a:solidFill>
                <a:srgbClr val="FFFFFF"/>
              </a:solidFill>
              <a:latin typeface="Arial"/>
              <a:ea typeface="Arial"/>
              <a:cs typeface="Arial"/>
              <a:sym typeface="Arial"/>
            </a:endParaRPr>
          </a:p>
          <a:p>
            <a:pPr indent="0" lvl="0" marL="457200" rtl="0" algn="l">
              <a:spcBef>
                <a:spcPts val="0"/>
              </a:spcBef>
              <a:spcAft>
                <a:spcPts val="0"/>
              </a:spcAft>
              <a:buNone/>
            </a:pPr>
            <a:r>
              <a:t/>
            </a:r>
            <a:endParaRPr sz="900">
              <a:solidFill>
                <a:srgbClr val="FFFFFF"/>
              </a:solidFill>
              <a:latin typeface="Arial"/>
              <a:ea typeface="Arial"/>
              <a:cs typeface="Arial"/>
              <a:sym typeface="Arial"/>
            </a:endParaRPr>
          </a:p>
        </p:txBody>
      </p:sp>
      <p:sp>
        <p:nvSpPr>
          <p:cNvPr id="230" name="Google Shape;230;p24"/>
          <p:cNvSpPr txBox="1"/>
          <p:nvPr>
            <p:ph idx="1" type="body"/>
          </p:nvPr>
        </p:nvSpPr>
        <p:spPr>
          <a:xfrm>
            <a:off x="2795375"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Con’s:</a:t>
            </a:r>
            <a:endParaRPr sz="800"/>
          </a:p>
          <a:p>
            <a:pPr indent="-285750" lvl="0" marL="457200" rtl="0" algn="l">
              <a:spcBef>
                <a:spcPts val="1200"/>
              </a:spcBef>
              <a:spcAft>
                <a:spcPts val="0"/>
              </a:spcAft>
              <a:buSzPts val="900"/>
              <a:buChar char="●"/>
            </a:pPr>
            <a:r>
              <a:rPr lang="en-GB" sz="900"/>
              <a:t>-perhaps a missed opportunity in terms of implementing novel interfaces to help make a point?</a:t>
            </a:r>
            <a:endParaRPr sz="900"/>
          </a:p>
          <a:p>
            <a:pPr indent="-285750" lvl="0" marL="457200" rtl="0" algn="l">
              <a:spcBef>
                <a:spcPts val="0"/>
              </a:spcBef>
              <a:spcAft>
                <a:spcPts val="0"/>
              </a:spcAft>
              <a:buSzPts val="900"/>
              <a:buChar char="●"/>
            </a:pPr>
            <a:r>
              <a:rPr lang="en-GB" sz="900"/>
              <a:t>Looks too much like twitter</a:t>
            </a:r>
            <a:endParaRPr sz="900"/>
          </a:p>
        </p:txBody>
      </p:sp>
      <p:sp>
        <p:nvSpPr>
          <p:cNvPr id="231" name="Google Shape;231;p24"/>
          <p:cNvSpPr txBox="1"/>
          <p:nvPr>
            <p:ph idx="1" type="body"/>
          </p:nvPr>
        </p:nvSpPr>
        <p:spPr>
          <a:xfrm>
            <a:off x="5686875"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Feedback:</a:t>
            </a:r>
            <a:endParaRPr sz="800"/>
          </a:p>
          <a:p>
            <a:pPr indent="0" lvl="0" marL="0" rtl="0" algn="l">
              <a:spcBef>
                <a:spcPts val="1200"/>
              </a:spcBef>
              <a:spcAft>
                <a:spcPts val="0"/>
              </a:spcAft>
              <a:buNone/>
            </a:pPr>
            <a:r>
              <a:rPr lang="en-GB" sz="800"/>
              <a:t>Really hammers home the fact that we’re making a parody of the big social media sites, therefore maybe is the best layout in terms of impact of our serious element. Would probably be straightforward to make. However not that fun or engaging, so maybe not so good on the playfulness front.</a:t>
            </a:r>
            <a:endParaRPr sz="800"/>
          </a:p>
          <a:p>
            <a:pPr indent="0" lvl="0" marL="0" rtl="0" algn="l">
              <a:spcBef>
                <a:spcPts val="1200"/>
              </a:spcBef>
              <a:spcAft>
                <a:spcPts val="1200"/>
              </a:spcAft>
              <a:buNone/>
            </a:pPr>
            <a:r>
              <a:t/>
            </a:r>
            <a:endParaRPr sz="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Star Wars Layout</a:t>
            </a:r>
            <a:endParaRPr/>
          </a:p>
        </p:txBody>
      </p:sp>
      <p:pic>
        <p:nvPicPr>
          <p:cNvPr id="237" name="Google Shape;237;p25"/>
          <p:cNvPicPr preferRelativeResize="0"/>
          <p:nvPr/>
        </p:nvPicPr>
        <p:blipFill>
          <a:blip r:embed="rId3">
            <a:alphaModFix/>
          </a:blip>
          <a:stretch>
            <a:fillRect/>
          </a:stretch>
        </p:blipFill>
        <p:spPr>
          <a:xfrm>
            <a:off x="1352400" y="992250"/>
            <a:ext cx="4707801" cy="35308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Star Wars Layout</a:t>
            </a:r>
            <a:endParaRPr/>
          </a:p>
        </p:txBody>
      </p:sp>
      <p:sp>
        <p:nvSpPr>
          <p:cNvPr id="243" name="Google Shape;243;p26"/>
          <p:cNvSpPr txBox="1"/>
          <p:nvPr>
            <p:ph idx="1" type="body"/>
          </p:nvPr>
        </p:nvSpPr>
        <p:spPr>
          <a:xfrm>
            <a:off x="311700"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000"/>
              <a:t>Pro’s:</a:t>
            </a:r>
            <a:endParaRPr sz="1000"/>
          </a:p>
          <a:p>
            <a:pPr indent="-292100" lvl="0" marL="457200" rtl="0" algn="l">
              <a:spcBef>
                <a:spcPts val="1200"/>
              </a:spcBef>
              <a:spcAft>
                <a:spcPts val="0"/>
              </a:spcAft>
              <a:buSzPts val="1000"/>
              <a:buChar char="●"/>
            </a:pPr>
            <a:r>
              <a:rPr lang="en-GB" sz="1000"/>
              <a:t>The design contains a novel interface which creates a visualisation of the ‘infinite’ nature of a lot of social media interfaces. By changing the layout to draw attention to the ‘infinite’ scroll, the key concept of the website is able to have a very immediate visual presence on the page.</a:t>
            </a:r>
            <a:endParaRPr sz="1000"/>
          </a:p>
          <a:p>
            <a:pPr indent="-292100" lvl="0" marL="457200" rtl="0" algn="l">
              <a:spcBef>
                <a:spcPts val="0"/>
              </a:spcBef>
              <a:spcAft>
                <a:spcPts val="0"/>
              </a:spcAft>
              <a:buSzPts val="1000"/>
              <a:buChar char="●"/>
            </a:pPr>
            <a:r>
              <a:rPr lang="en-GB" sz="1000"/>
              <a:t>+visually impactful, novel, playful</a:t>
            </a:r>
            <a:endParaRPr sz="1000"/>
          </a:p>
          <a:p>
            <a:pPr indent="-292100" lvl="0" marL="457200" rtl="0" algn="l">
              <a:spcBef>
                <a:spcPts val="0"/>
              </a:spcBef>
              <a:spcAft>
                <a:spcPts val="0"/>
              </a:spcAft>
              <a:buSzPts val="1000"/>
              <a:buChar char="●"/>
            </a:pPr>
            <a:r>
              <a:rPr lang="en-GB" sz="1000"/>
              <a:t>Can name it Spacebook (so won’t get sued by Facebook)</a:t>
            </a:r>
            <a:endParaRPr sz="1000"/>
          </a:p>
          <a:p>
            <a:pPr indent="0" lvl="0" marL="457200" rtl="0" algn="l">
              <a:spcBef>
                <a:spcPts val="1200"/>
              </a:spcBef>
              <a:spcAft>
                <a:spcPts val="1200"/>
              </a:spcAft>
              <a:buNone/>
            </a:pPr>
            <a:r>
              <a:t/>
            </a:r>
            <a:endParaRPr sz="800"/>
          </a:p>
        </p:txBody>
      </p:sp>
      <p:sp>
        <p:nvSpPr>
          <p:cNvPr id="244" name="Google Shape;244;p26"/>
          <p:cNvSpPr txBox="1"/>
          <p:nvPr>
            <p:ph idx="1" type="body"/>
          </p:nvPr>
        </p:nvSpPr>
        <p:spPr>
          <a:xfrm>
            <a:off x="2795375"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Con’s:</a:t>
            </a:r>
            <a:endParaRPr sz="800"/>
          </a:p>
          <a:p>
            <a:pPr indent="-292100" lvl="0" marL="457200" rtl="0" algn="l">
              <a:spcBef>
                <a:spcPts val="1200"/>
              </a:spcBef>
              <a:spcAft>
                <a:spcPts val="0"/>
              </a:spcAft>
              <a:buSzPts val="1000"/>
              <a:buChar char="●"/>
            </a:pPr>
            <a:r>
              <a:rPr lang="en-GB" sz="1000"/>
              <a:t>-difficulty of implementation</a:t>
            </a:r>
            <a:endParaRPr sz="1000"/>
          </a:p>
          <a:p>
            <a:pPr indent="-292100" lvl="0" marL="457200" rtl="0" algn="l">
              <a:spcBef>
                <a:spcPts val="0"/>
              </a:spcBef>
              <a:spcAft>
                <a:spcPts val="0"/>
              </a:spcAft>
              <a:buSzPts val="1000"/>
              <a:buChar char="●"/>
            </a:pPr>
            <a:r>
              <a:rPr lang="en-GB" sz="1000"/>
              <a:t>-a less obvious relationship with a classic social media site</a:t>
            </a:r>
            <a:endParaRPr sz="1000"/>
          </a:p>
          <a:p>
            <a:pPr indent="-292100" lvl="0" marL="457200" rtl="0" algn="l">
              <a:spcBef>
                <a:spcPts val="0"/>
              </a:spcBef>
              <a:spcAft>
                <a:spcPts val="0"/>
              </a:spcAft>
              <a:buSzPts val="1000"/>
              <a:buChar char="●"/>
            </a:pPr>
            <a:r>
              <a:rPr lang="en-GB" sz="1000"/>
              <a:t>-we need to make careful decisions about where to implement the other features of the page- i.e allowing the user to post, giving facts about social media</a:t>
            </a:r>
            <a:endParaRPr sz="1000"/>
          </a:p>
          <a:p>
            <a:pPr indent="-292100" lvl="0" marL="457200" rtl="0" algn="l">
              <a:spcBef>
                <a:spcPts val="0"/>
              </a:spcBef>
              <a:spcAft>
                <a:spcPts val="0"/>
              </a:spcAft>
              <a:buSzPts val="1000"/>
              <a:buChar char="●"/>
            </a:pPr>
            <a:r>
              <a:rPr lang="en-GB" sz="1000"/>
              <a:t>-I showed it to people and they said it was weird and they wouldn’t know how to interact with it</a:t>
            </a:r>
            <a:endParaRPr sz="1000"/>
          </a:p>
          <a:p>
            <a:pPr indent="-292100" lvl="0" marL="457200" rtl="0" algn="l">
              <a:spcBef>
                <a:spcPts val="0"/>
              </a:spcBef>
              <a:spcAft>
                <a:spcPts val="0"/>
              </a:spcAft>
              <a:buSzPts val="1000"/>
              <a:buChar char="●"/>
            </a:pPr>
            <a:r>
              <a:rPr lang="en-GB" sz="1000"/>
              <a:t>+but they were also intrigued B)</a:t>
            </a:r>
            <a:endParaRPr sz="1000"/>
          </a:p>
          <a:p>
            <a:pPr indent="0" lvl="0" marL="457200" rtl="0" algn="l">
              <a:spcBef>
                <a:spcPts val="1200"/>
              </a:spcBef>
              <a:spcAft>
                <a:spcPts val="1200"/>
              </a:spcAft>
              <a:buNone/>
            </a:pPr>
            <a:r>
              <a:t/>
            </a:r>
            <a:endParaRPr sz="800"/>
          </a:p>
        </p:txBody>
      </p:sp>
      <p:sp>
        <p:nvSpPr>
          <p:cNvPr id="245" name="Google Shape;245;p26"/>
          <p:cNvSpPr txBox="1"/>
          <p:nvPr>
            <p:ph idx="1" type="body"/>
          </p:nvPr>
        </p:nvSpPr>
        <p:spPr>
          <a:xfrm>
            <a:off x="5686875"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900"/>
              <a:t>Feedback</a:t>
            </a:r>
            <a:r>
              <a:rPr lang="en-GB" sz="800"/>
              <a:t>:</a:t>
            </a:r>
            <a:endParaRPr sz="800"/>
          </a:p>
          <a:p>
            <a:pPr indent="0" lvl="0" marL="0" rtl="0" algn="l">
              <a:spcBef>
                <a:spcPts val="1200"/>
              </a:spcBef>
              <a:spcAft>
                <a:spcPts val="1200"/>
              </a:spcAft>
              <a:buNone/>
            </a:pPr>
            <a:r>
              <a:rPr lang="en-GB" sz="800"/>
              <a:t>Really fun and playful! I’m a sucker for Star Wars. I also like the fact that it plays with the idea of the infinite scroll which could help make our point?</a:t>
            </a:r>
            <a:endParaRPr sz="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0" y="0"/>
            <a:ext cx="3588300" cy="68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a:t>Spiderweb System</a:t>
            </a:r>
            <a:endParaRPr/>
          </a:p>
        </p:txBody>
      </p:sp>
      <p:pic>
        <p:nvPicPr>
          <p:cNvPr id="141" name="Google Shape;141;p14"/>
          <p:cNvPicPr preferRelativeResize="0"/>
          <p:nvPr/>
        </p:nvPicPr>
        <p:blipFill rotWithShape="1">
          <a:blip r:embed="rId3">
            <a:alphaModFix/>
          </a:blip>
          <a:srcRect b="12642" l="7013" r="4981" t="9122"/>
          <a:stretch/>
        </p:blipFill>
        <p:spPr>
          <a:xfrm rot="-5400000">
            <a:off x="865926" y="1083351"/>
            <a:ext cx="2655698" cy="4197000"/>
          </a:xfrm>
          <a:prstGeom prst="rect">
            <a:avLst/>
          </a:prstGeom>
          <a:noFill/>
          <a:ln>
            <a:noFill/>
          </a:ln>
        </p:spPr>
      </p:pic>
      <p:pic>
        <p:nvPicPr>
          <p:cNvPr id="142" name="Google Shape;142;p14"/>
          <p:cNvPicPr preferRelativeResize="0"/>
          <p:nvPr/>
        </p:nvPicPr>
        <p:blipFill rotWithShape="1">
          <a:blip r:embed="rId4">
            <a:alphaModFix/>
          </a:blip>
          <a:srcRect b="13866" l="2566" r="7384" t="7922"/>
          <a:stretch/>
        </p:blipFill>
        <p:spPr>
          <a:xfrm rot="-5400000">
            <a:off x="5660872" y="2326126"/>
            <a:ext cx="2184152" cy="3372546"/>
          </a:xfrm>
          <a:prstGeom prst="rect">
            <a:avLst/>
          </a:prstGeom>
          <a:noFill/>
          <a:ln>
            <a:noFill/>
          </a:ln>
        </p:spPr>
      </p:pic>
      <p:pic>
        <p:nvPicPr>
          <p:cNvPr id="143" name="Google Shape;143;p14"/>
          <p:cNvPicPr preferRelativeResize="0"/>
          <p:nvPr/>
        </p:nvPicPr>
        <p:blipFill rotWithShape="1">
          <a:blip r:embed="rId5">
            <a:alphaModFix/>
          </a:blip>
          <a:srcRect b="13828" l="9002" r="2915" t="9940"/>
          <a:stretch/>
        </p:blipFill>
        <p:spPr>
          <a:xfrm rot="-5400000">
            <a:off x="5661762" y="-220364"/>
            <a:ext cx="2182377" cy="3357950"/>
          </a:xfrm>
          <a:prstGeom prst="rect">
            <a:avLst/>
          </a:prstGeom>
          <a:noFill/>
          <a:ln>
            <a:noFill/>
          </a:ln>
        </p:spPr>
      </p:pic>
      <p:sp>
        <p:nvSpPr>
          <p:cNvPr id="144" name="Google Shape;144;p14"/>
          <p:cNvSpPr txBox="1"/>
          <p:nvPr/>
        </p:nvSpPr>
        <p:spPr>
          <a:xfrm>
            <a:off x="1443025" y="1453800"/>
            <a:ext cx="1501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Splash-Page</a:t>
            </a:r>
            <a:endParaRPr>
              <a:solidFill>
                <a:srgbClr val="FFFFFF"/>
              </a:solidFill>
              <a:latin typeface="Lato"/>
              <a:ea typeface="Lato"/>
              <a:cs typeface="Lato"/>
              <a:sym typeface="Lato"/>
            </a:endParaRPr>
          </a:p>
        </p:txBody>
      </p:sp>
      <p:sp>
        <p:nvSpPr>
          <p:cNvPr id="145" name="Google Shape;145;p14"/>
          <p:cNvSpPr txBox="1"/>
          <p:nvPr/>
        </p:nvSpPr>
        <p:spPr>
          <a:xfrm>
            <a:off x="6002200" y="0"/>
            <a:ext cx="1501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Navigate</a:t>
            </a:r>
            <a:r>
              <a:rPr lang="en-GB">
                <a:solidFill>
                  <a:srgbClr val="FFFFFF"/>
                </a:solidFill>
                <a:latin typeface="Lato"/>
                <a:ea typeface="Lato"/>
                <a:cs typeface="Lato"/>
                <a:sym typeface="Lato"/>
              </a:rPr>
              <a:t> 1</a:t>
            </a:r>
            <a:endParaRPr>
              <a:solidFill>
                <a:srgbClr val="FFFFFF"/>
              </a:solidFill>
              <a:latin typeface="Lato"/>
              <a:ea typeface="Lato"/>
              <a:cs typeface="Lato"/>
              <a:sym typeface="Lato"/>
            </a:endParaRPr>
          </a:p>
        </p:txBody>
      </p:sp>
      <p:sp>
        <p:nvSpPr>
          <p:cNvPr id="146" name="Google Shape;146;p14"/>
          <p:cNvSpPr txBox="1"/>
          <p:nvPr/>
        </p:nvSpPr>
        <p:spPr>
          <a:xfrm>
            <a:off x="6002200" y="2571750"/>
            <a:ext cx="1501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Navigate 2</a:t>
            </a:r>
            <a:endParaRPr>
              <a:solidFill>
                <a:srgbClr val="FFFFFF"/>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5"/>
          <p:cNvSpPr txBox="1"/>
          <p:nvPr>
            <p:ph type="title"/>
          </p:nvPr>
        </p:nvSpPr>
        <p:spPr>
          <a:xfrm>
            <a:off x="0" y="0"/>
            <a:ext cx="7126800" cy="102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Spiderweb System</a:t>
            </a:r>
            <a:endParaRPr/>
          </a:p>
        </p:txBody>
      </p:sp>
      <p:sp>
        <p:nvSpPr>
          <p:cNvPr id="152" name="Google Shape;152;p15"/>
          <p:cNvSpPr txBox="1"/>
          <p:nvPr>
            <p:ph idx="1" type="body"/>
          </p:nvPr>
        </p:nvSpPr>
        <p:spPr>
          <a:xfrm>
            <a:off x="311700"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Pro’s:</a:t>
            </a:r>
            <a:endParaRPr sz="800"/>
          </a:p>
          <a:p>
            <a:pPr indent="-279400" lvl="0" marL="457200" rtl="0" algn="l">
              <a:spcBef>
                <a:spcPts val="1200"/>
              </a:spcBef>
              <a:spcAft>
                <a:spcPts val="0"/>
              </a:spcAft>
              <a:buSzPts val="800"/>
              <a:buChar char="●"/>
            </a:pPr>
            <a:r>
              <a:rPr lang="en-GB" sz="800"/>
              <a:t>Size of posts vary depending on the amount of interaction a post has, comments could be worth more than likes for instance</a:t>
            </a:r>
            <a:endParaRPr sz="800"/>
          </a:p>
          <a:p>
            <a:pPr indent="-279400" lvl="0" marL="457200" rtl="0" algn="l">
              <a:spcBef>
                <a:spcPts val="0"/>
              </a:spcBef>
              <a:spcAft>
                <a:spcPts val="0"/>
              </a:spcAft>
              <a:buSzPts val="800"/>
              <a:buChar char="●"/>
            </a:pPr>
            <a:r>
              <a:rPr lang="en-GB" sz="800"/>
              <a:t>Visually it is quite clean and appealing, especially considering its novel nature</a:t>
            </a:r>
            <a:endParaRPr sz="800"/>
          </a:p>
          <a:p>
            <a:pPr indent="-279400" lvl="0" marL="457200" rtl="0" algn="l">
              <a:spcBef>
                <a:spcPts val="0"/>
              </a:spcBef>
              <a:spcAft>
                <a:spcPts val="0"/>
              </a:spcAft>
              <a:buSzPts val="800"/>
              <a:buChar char="●"/>
            </a:pPr>
            <a:r>
              <a:rPr lang="en-GB" sz="800"/>
              <a:t>Relatively easy to navigate</a:t>
            </a:r>
            <a:endParaRPr sz="800"/>
          </a:p>
          <a:p>
            <a:pPr indent="-279400" lvl="0" marL="457200" rtl="0" algn="l">
              <a:spcBef>
                <a:spcPts val="0"/>
              </a:spcBef>
              <a:spcAft>
                <a:spcPts val="0"/>
              </a:spcAft>
              <a:buSzPts val="800"/>
              <a:buChar char="●"/>
            </a:pPr>
            <a:r>
              <a:rPr lang="en-GB" sz="800"/>
              <a:t>The actual design is straight forward without losing complexity, so the coding would not be too cumbersome</a:t>
            </a:r>
            <a:endParaRPr sz="800"/>
          </a:p>
          <a:p>
            <a:pPr indent="-279400" lvl="0" marL="457200" rtl="0" algn="l">
              <a:spcBef>
                <a:spcPts val="0"/>
              </a:spcBef>
              <a:spcAft>
                <a:spcPts val="0"/>
              </a:spcAft>
              <a:buSzPts val="800"/>
              <a:buChar char="●"/>
            </a:pPr>
            <a:r>
              <a:rPr lang="en-GB" sz="800"/>
              <a:t>Can easily be scaled for mobile phones, so there’s no need for a “mobile version”</a:t>
            </a:r>
            <a:endParaRPr sz="800"/>
          </a:p>
        </p:txBody>
      </p:sp>
      <p:sp>
        <p:nvSpPr>
          <p:cNvPr id="153" name="Google Shape;153;p15"/>
          <p:cNvSpPr txBox="1"/>
          <p:nvPr>
            <p:ph idx="1" type="body"/>
          </p:nvPr>
        </p:nvSpPr>
        <p:spPr>
          <a:xfrm>
            <a:off x="2814025"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Con’s:</a:t>
            </a:r>
            <a:endParaRPr sz="800"/>
          </a:p>
          <a:p>
            <a:pPr indent="-279400" lvl="0" marL="457200" rtl="0" algn="l">
              <a:spcBef>
                <a:spcPts val="1200"/>
              </a:spcBef>
              <a:spcAft>
                <a:spcPts val="0"/>
              </a:spcAft>
              <a:buSzPts val="800"/>
              <a:buChar char="●"/>
            </a:pPr>
            <a:r>
              <a:rPr lang="en-GB" sz="800"/>
              <a:t>Can </a:t>
            </a:r>
            <a:r>
              <a:rPr lang="en-GB" sz="800"/>
              <a:t>arguably</a:t>
            </a:r>
            <a:r>
              <a:rPr lang="en-GB" sz="800"/>
              <a:t> become tedious to navigate if too much “fluff” is added (like animations that take too long)</a:t>
            </a:r>
            <a:endParaRPr sz="800"/>
          </a:p>
          <a:p>
            <a:pPr indent="-279400" lvl="0" marL="457200" rtl="0" algn="l">
              <a:spcBef>
                <a:spcPts val="0"/>
              </a:spcBef>
              <a:spcAft>
                <a:spcPts val="0"/>
              </a:spcAft>
              <a:buSzPts val="800"/>
              <a:buChar char="●"/>
            </a:pPr>
            <a:r>
              <a:rPr lang="en-GB" sz="800"/>
              <a:t>If the interaction factor is not coded properly, certain types of posts may always be </a:t>
            </a:r>
            <a:r>
              <a:rPr lang="en-GB" sz="800"/>
              <a:t>preferred</a:t>
            </a:r>
            <a:endParaRPr sz="800"/>
          </a:p>
          <a:p>
            <a:pPr indent="-279400" lvl="0" marL="457200" rtl="0" algn="l">
              <a:spcBef>
                <a:spcPts val="0"/>
              </a:spcBef>
              <a:spcAft>
                <a:spcPts val="0"/>
              </a:spcAft>
              <a:buSzPts val="800"/>
              <a:buChar char="●"/>
            </a:pPr>
            <a:r>
              <a:rPr lang="en-GB" sz="800"/>
              <a:t>Quite design intensive</a:t>
            </a:r>
            <a:endParaRPr sz="800"/>
          </a:p>
          <a:p>
            <a:pPr indent="-279400" lvl="0" marL="457200" rtl="0" algn="l">
              <a:spcBef>
                <a:spcPts val="0"/>
              </a:spcBef>
              <a:spcAft>
                <a:spcPts val="0"/>
              </a:spcAft>
              <a:buSzPts val="800"/>
              <a:buChar char="●"/>
            </a:pPr>
            <a:r>
              <a:rPr lang="en-GB" sz="800"/>
              <a:t>Navigating posts may have a slightly different interface form pages like “settings”</a:t>
            </a:r>
            <a:endParaRPr sz="800"/>
          </a:p>
          <a:p>
            <a:pPr indent="-279400" lvl="0" marL="457200" rtl="0" algn="l">
              <a:spcBef>
                <a:spcPts val="0"/>
              </a:spcBef>
              <a:spcAft>
                <a:spcPts val="0"/>
              </a:spcAft>
              <a:buSzPts val="800"/>
              <a:buChar char="●"/>
            </a:pPr>
            <a:r>
              <a:rPr lang="en-GB" sz="800"/>
              <a:t>There might be a scenario that the differences between the  likes of the top posts and the bottom posts are too large. This causes the sizes of the bottom posts being too small to be displayed on the screen..</a:t>
            </a:r>
            <a:endParaRPr sz="800"/>
          </a:p>
        </p:txBody>
      </p:sp>
      <p:sp>
        <p:nvSpPr>
          <p:cNvPr id="154" name="Google Shape;154;p15"/>
          <p:cNvSpPr txBox="1"/>
          <p:nvPr>
            <p:ph idx="1" type="body"/>
          </p:nvPr>
        </p:nvSpPr>
        <p:spPr>
          <a:xfrm>
            <a:off x="5686875" y="1152475"/>
            <a:ext cx="3169200" cy="374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Feedback:</a:t>
            </a:r>
            <a:endParaRPr sz="800"/>
          </a:p>
          <a:p>
            <a:pPr indent="0" lvl="0" marL="0" rtl="0" algn="l">
              <a:spcBef>
                <a:spcPts val="1200"/>
              </a:spcBef>
              <a:spcAft>
                <a:spcPts val="0"/>
              </a:spcAft>
              <a:buNone/>
            </a:pPr>
            <a:r>
              <a:rPr lang="en-GB" sz="800"/>
              <a:t>I quite like this structure in that it helps to maintain a surface level view of things going on, but also the user can explore different posts, depending on what they are interested in. Instead of the usual randomised </a:t>
            </a:r>
            <a:r>
              <a:rPr lang="en-GB" sz="800"/>
              <a:t>algorithm</a:t>
            </a:r>
            <a:r>
              <a:rPr lang="en-GB" sz="800"/>
              <a:t> scroll of a usual social media page. However, one of the things I would add, is how would everything be displayed from the surface-level page (as in , it could get quite crowded and difficult to ‘pick’ things out). </a:t>
            </a:r>
            <a:endParaRPr sz="800"/>
          </a:p>
          <a:p>
            <a:pPr indent="0" lvl="0" marL="0" rtl="0" algn="l">
              <a:spcBef>
                <a:spcPts val="1200"/>
              </a:spcBef>
              <a:spcAft>
                <a:spcPts val="0"/>
              </a:spcAft>
              <a:buNone/>
            </a:pPr>
            <a:r>
              <a:rPr lang="en-GB" sz="800"/>
              <a:t>Might be hard to implement. Quite a playful and novel approach to social media interaction though. I like the immediate visual display of engagement. I worry that it might be complicated and not immediately obvious how to interact with it.</a:t>
            </a:r>
            <a:endParaRPr sz="800"/>
          </a:p>
          <a:p>
            <a:pPr indent="0" lvl="0" marL="0" rtl="0" algn="l">
              <a:spcBef>
                <a:spcPts val="1200"/>
              </a:spcBef>
              <a:spcAft>
                <a:spcPts val="1200"/>
              </a:spcAft>
              <a:buNone/>
            </a:pPr>
            <a:r>
              <a:rPr lang="en-GB" sz="800"/>
              <a:t>This is designed in a really interesting way, but I wonder whether it is the most effective in terms of presenting the ‘messages’ of our project clearly. Is the downside of it being an unfamiliar to a use + harder to implement worth it for the pay off? The design is really cool though!</a:t>
            </a:r>
            <a:endParaRPr sz="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6"/>
          <p:cNvSpPr txBox="1"/>
          <p:nvPr>
            <p:ph type="title"/>
          </p:nvPr>
        </p:nvSpPr>
        <p:spPr>
          <a:xfrm>
            <a:off x="95900" y="1193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Diagonal scroll system</a:t>
            </a:r>
            <a:endParaRPr/>
          </a:p>
        </p:txBody>
      </p:sp>
      <p:pic>
        <p:nvPicPr>
          <p:cNvPr id="160" name="Google Shape;160;p16"/>
          <p:cNvPicPr preferRelativeResize="0"/>
          <p:nvPr/>
        </p:nvPicPr>
        <p:blipFill>
          <a:blip r:embed="rId3">
            <a:alphaModFix/>
          </a:blip>
          <a:stretch>
            <a:fillRect/>
          </a:stretch>
        </p:blipFill>
        <p:spPr>
          <a:xfrm>
            <a:off x="95900" y="1431125"/>
            <a:ext cx="4253125" cy="2579949"/>
          </a:xfrm>
          <a:prstGeom prst="rect">
            <a:avLst/>
          </a:prstGeom>
          <a:noFill/>
          <a:ln>
            <a:noFill/>
          </a:ln>
        </p:spPr>
      </p:pic>
      <p:pic>
        <p:nvPicPr>
          <p:cNvPr id="161" name="Google Shape;161;p16"/>
          <p:cNvPicPr preferRelativeResize="0"/>
          <p:nvPr/>
        </p:nvPicPr>
        <p:blipFill>
          <a:blip r:embed="rId4">
            <a:alphaModFix/>
          </a:blip>
          <a:stretch>
            <a:fillRect/>
          </a:stretch>
        </p:blipFill>
        <p:spPr>
          <a:xfrm>
            <a:off x="4931400" y="1497900"/>
            <a:ext cx="4032975" cy="2446401"/>
          </a:xfrm>
          <a:prstGeom prst="rect">
            <a:avLst/>
          </a:prstGeom>
          <a:noFill/>
          <a:ln>
            <a:noFill/>
          </a:ln>
        </p:spPr>
      </p:pic>
      <p:sp>
        <p:nvSpPr>
          <p:cNvPr id="162" name="Google Shape;162;p16"/>
          <p:cNvSpPr txBox="1"/>
          <p:nvPr/>
        </p:nvSpPr>
        <p:spPr>
          <a:xfrm>
            <a:off x="846550" y="803100"/>
            <a:ext cx="3285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Explore new posts by scrolling down</a:t>
            </a:r>
            <a:endParaRPr>
              <a:solidFill>
                <a:srgbClr val="FFFFFF"/>
              </a:solidFill>
              <a:latin typeface="Lato"/>
              <a:ea typeface="Lato"/>
              <a:cs typeface="Lato"/>
              <a:sym typeface="Lato"/>
            </a:endParaRPr>
          </a:p>
        </p:txBody>
      </p:sp>
      <p:sp>
        <p:nvSpPr>
          <p:cNvPr id="163" name="Google Shape;163;p16"/>
          <p:cNvSpPr/>
          <p:nvPr/>
        </p:nvSpPr>
        <p:spPr>
          <a:xfrm>
            <a:off x="4417350" y="2602000"/>
            <a:ext cx="423600" cy="302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txBox="1"/>
          <p:nvPr/>
        </p:nvSpPr>
        <p:spPr>
          <a:xfrm>
            <a:off x="5305088" y="886350"/>
            <a:ext cx="3285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After clicking on a post </a:t>
            </a:r>
            <a:endParaRPr>
              <a:solidFill>
                <a:srgbClr val="FFFFFF"/>
              </a:solidFill>
              <a:latin typeface="Lato"/>
              <a:ea typeface="Lato"/>
              <a:cs typeface="Lato"/>
              <a:sym typeface="Lato"/>
            </a:endParaRPr>
          </a:p>
        </p:txBody>
      </p:sp>
      <p:sp>
        <p:nvSpPr>
          <p:cNvPr id="165" name="Google Shape;165;p16"/>
          <p:cNvSpPr txBox="1"/>
          <p:nvPr/>
        </p:nvSpPr>
        <p:spPr>
          <a:xfrm>
            <a:off x="5243777" y="4228575"/>
            <a:ext cx="3720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Comment section very similar to Reddit</a:t>
            </a:r>
            <a:endParaRPr>
              <a:solidFill>
                <a:srgbClr val="FFFF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7"/>
          <p:cNvSpPr txBox="1"/>
          <p:nvPr>
            <p:ph type="title"/>
          </p:nvPr>
        </p:nvSpPr>
        <p:spPr>
          <a:xfrm>
            <a:off x="164250" y="126175"/>
            <a:ext cx="7126800" cy="102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Diagonal scroll system</a:t>
            </a:r>
            <a:endParaRPr/>
          </a:p>
          <a:p>
            <a:pPr indent="0" lvl="0" marL="0" rtl="0" algn="l">
              <a:spcBef>
                <a:spcPts val="0"/>
              </a:spcBef>
              <a:spcAft>
                <a:spcPts val="0"/>
              </a:spcAft>
              <a:buNone/>
            </a:pPr>
            <a:r>
              <a:t/>
            </a:r>
            <a:endParaRPr/>
          </a:p>
        </p:txBody>
      </p:sp>
      <p:sp>
        <p:nvSpPr>
          <p:cNvPr id="171" name="Google Shape;171;p17"/>
          <p:cNvSpPr txBox="1"/>
          <p:nvPr>
            <p:ph idx="1" type="body"/>
          </p:nvPr>
        </p:nvSpPr>
        <p:spPr>
          <a:xfrm>
            <a:off x="311700"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Pro’s:</a:t>
            </a:r>
            <a:endParaRPr sz="800"/>
          </a:p>
          <a:p>
            <a:pPr indent="-279400" lvl="0" marL="457200" rtl="0" algn="l">
              <a:spcBef>
                <a:spcPts val="1200"/>
              </a:spcBef>
              <a:spcAft>
                <a:spcPts val="0"/>
              </a:spcAft>
              <a:buSzPts val="800"/>
              <a:buChar char="●"/>
            </a:pPr>
            <a:r>
              <a:rPr lang="en-GB" sz="800"/>
              <a:t>Should be rather straightfoward to implement</a:t>
            </a:r>
            <a:endParaRPr sz="800"/>
          </a:p>
          <a:p>
            <a:pPr indent="-279400" lvl="0" marL="457200" rtl="0" algn="l">
              <a:spcBef>
                <a:spcPts val="0"/>
              </a:spcBef>
              <a:spcAft>
                <a:spcPts val="0"/>
              </a:spcAft>
              <a:buSzPts val="800"/>
              <a:buChar char="●"/>
            </a:pPr>
            <a:r>
              <a:rPr lang="en-GB" sz="800"/>
              <a:t>Except the diagonal </a:t>
            </a:r>
            <a:r>
              <a:rPr lang="en-GB" sz="800"/>
              <a:t>scrolling</a:t>
            </a:r>
            <a:r>
              <a:rPr lang="en-GB" sz="800"/>
              <a:t>, </a:t>
            </a:r>
            <a:r>
              <a:rPr lang="en-GB" sz="800"/>
              <a:t>everything</a:t>
            </a:r>
            <a:r>
              <a:rPr lang="en-GB" sz="800"/>
              <a:t> else has been done before, so potentially could find apis or existing code implementing these features, therefore reducing the workload.</a:t>
            </a:r>
            <a:endParaRPr sz="800"/>
          </a:p>
          <a:p>
            <a:pPr indent="-279400" lvl="0" marL="457200" rtl="0" algn="l">
              <a:spcBef>
                <a:spcPts val="0"/>
              </a:spcBef>
              <a:spcAft>
                <a:spcPts val="0"/>
              </a:spcAft>
              <a:buSzPts val="800"/>
              <a:buChar char="●"/>
            </a:pPr>
            <a:r>
              <a:rPr lang="en-GB" sz="800"/>
              <a:t>Users should be easily adjusted to diagonal scrolling.</a:t>
            </a:r>
            <a:endParaRPr sz="800"/>
          </a:p>
        </p:txBody>
      </p:sp>
      <p:sp>
        <p:nvSpPr>
          <p:cNvPr id="172" name="Google Shape;172;p17"/>
          <p:cNvSpPr txBox="1"/>
          <p:nvPr>
            <p:ph idx="1" type="body"/>
          </p:nvPr>
        </p:nvSpPr>
        <p:spPr>
          <a:xfrm>
            <a:off x="2814025"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Con’s:</a:t>
            </a:r>
            <a:endParaRPr sz="800"/>
          </a:p>
          <a:p>
            <a:pPr indent="-279400" lvl="0" marL="457200" rtl="0" algn="l">
              <a:spcBef>
                <a:spcPts val="1200"/>
              </a:spcBef>
              <a:spcAft>
                <a:spcPts val="0"/>
              </a:spcAft>
              <a:buSzPts val="800"/>
              <a:buChar char="●"/>
            </a:pPr>
            <a:r>
              <a:rPr lang="en-GB" sz="800"/>
              <a:t>Sentences usually start from the left, so having the left side of each post blinded makes it harder to predict the content of each post whilst scrolling. An </a:t>
            </a:r>
            <a:r>
              <a:rPr lang="en-GB" sz="800"/>
              <a:t>easy</a:t>
            </a:r>
            <a:r>
              <a:rPr lang="en-GB" sz="800"/>
              <a:t> improvement to this is to make each post move from top left to bottom right whilst scrolling down, instead of top right to bottom left. However, it might be a disadvantage that this scrolling system is </a:t>
            </a:r>
            <a:r>
              <a:rPr lang="en-GB" sz="800"/>
              <a:t>intrinsically</a:t>
            </a:r>
            <a:r>
              <a:rPr lang="en-GB" sz="800"/>
              <a:t> not capable of showing the full post unless the post reaches the front.</a:t>
            </a:r>
            <a:endParaRPr sz="800"/>
          </a:p>
          <a:p>
            <a:pPr indent="-279400" lvl="0" marL="457200" rtl="0" algn="l">
              <a:spcBef>
                <a:spcPts val="0"/>
              </a:spcBef>
              <a:spcAft>
                <a:spcPts val="0"/>
              </a:spcAft>
              <a:buSzPts val="800"/>
              <a:buChar char="●"/>
            </a:pPr>
            <a:r>
              <a:rPr lang="en-GB" sz="800"/>
              <a:t>Some additional animations must be made for moving the oldest post out of screen and the newest post into screen</a:t>
            </a:r>
            <a:endParaRPr sz="800"/>
          </a:p>
          <a:p>
            <a:pPr indent="-279400" lvl="0" marL="457200" rtl="0" algn="l">
              <a:spcBef>
                <a:spcPts val="0"/>
              </a:spcBef>
              <a:spcAft>
                <a:spcPts val="0"/>
              </a:spcAft>
              <a:buSzPts val="800"/>
              <a:buChar char="●"/>
            </a:pPr>
            <a:r>
              <a:rPr lang="en-GB" sz="800"/>
              <a:t>Comment section looks boring, and is not quite original</a:t>
            </a:r>
            <a:endParaRPr sz="800"/>
          </a:p>
        </p:txBody>
      </p:sp>
      <p:sp>
        <p:nvSpPr>
          <p:cNvPr id="173" name="Google Shape;173;p17"/>
          <p:cNvSpPr txBox="1"/>
          <p:nvPr>
            <p:ph idx="1" type="body"/>
          </p:nvPr>
        </p:nvSpPr>
        <p:spPr>
          <a:xfrm>
            <a:off x="5686875" y="1152475"/>
            <a:ext cx="24675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GB" sz="800"/>
              <a:t>Feedback:</a:t>
            </a:r>
            <a:endParaRPr sz="800"/>
          </a:p>
          <a:p>
            <a:pPr indent="0" lvl="0" marL="0" rtl="0" algn="l">
              <a:spcBef>
                <a:spcPts val="1200"/>
              </a:spcBef>
              <a:spcAft>
                <a:spcPts val="0"/>
              </a:spcAft>
              <a:buNone/>
            </a:pPr>
            <a:r>
              <a:rPr lang="en-GB" sz="800"/>
              <a:t>Nice visual way of having the posts ‘stacked’ on top of eachother, so that you have an idea of the posts that are coming, instead of the traditional scroll of social media. With your comment about the comment section, we could probably develop this. Since it’s randomised, there’s no really way that the user could pick out what they’d be interested in reading, so I guess maybe a </a:t>
            </a:r>
            <a:r>
              <a:rPr lang="en-GB" sz="800"/>
              <a:t>drawback</a:t>
            </a:r>
            <a:r>
              <a:rPr lang="en-GB" sz="800"/>
              <a:t> is that the user is forced to read every single one of the posts vs. having an overall surface level view of what’s going on  (but maybe this isn’t really a drawback anyways, depending on what you’d be interested in). </a:t>
            </a:r>
            <a:endParaRPr sz="800"/>
          </a:p>
          <a:p>
            <a:pPr indent="0" lvl="0" marL="0" rtl="0" algn="l">
              <a:spcBef>
                <a:spcPts val="1200"/>
              </a:spcBef>
              <a:spcAft>
                <a:spcPts val="0"/>
              </a:spcAft>
              <a:buNone/>
            </a:pPr>
            <a:r>
              <a:rPr lang="en-GB" sz="800"/>
              <a:t>I think the design is nice and clean. It’s novel yet familiar and should be reasonably straightforward for a user to work out how to interact with it</a:t>
            </a:r>
            <a:endParaRPr sz="800"/>
          </a:p>
          <a:p>
            <a:pPr indent="0" lvl="0" marL="0" rtl="0" algn="l">
              <a:spcBef>
                <a:spcPts val="1200"/>
              </a:spcBef>
              <a:spcAft>
                <a:spcPts val="0"/>
              </a:spcAft>
              <a:buNone/>
            </a:pPr>
            <a:r>
              <a:rPr lang="en-GB" sz="800"/>
              <a:t>Very intuitive as its easy to </a:t>
            </a:r>
            <a:r>
              <a:rPr lang="en-GB" sz="800"/>
              <a:t>navigate and users immediately understand how the site works</a:t>
            </a:r>
            <a:r>
              <a:rPr lang="en-GB" sz="800"/>
              <a:t>, though it may be a bit too simple visually, which may limit </a:t>
            </a:r>
            <a:r>
              <a:rPr lang="en-GB" sz="800"/>
              <a:t>people's</a:t>
            </a:r>
            <a:r>
              <a:rPr lang="en-GB" sz="800"/>
              <a:t> enjoyment and (theoretical) long time </a:t>
            </a:r>
            <a:r>
              <a:rPr lang="en-GB" sz="800"/>
              <a:t>engagement</a:t>
            </a:r>
            <a:endParaRPr sz="800"/>
          </a:p>
          <a:p>
            <a:pPr indent="0" lvl="0" marL="0" rtl="0" algn="l">
              <a:spcBef>
                <a:spcPts val="1200"/>
              </a:spcBef>
              <a:spcAft>
                <a:spcPts val="0"/>
              </a:spcAft>
              <a:buNone/>
            </a:pPr>
            <a:r>
              <a:rPr lang="en-GB" sz="800"/>
              <a:t>A really cool design! I don’t know if it would have to be redesigned to fit on a phone? Could ask the users to hold their phones horizontal instead of vertical</a:t>
            </a:r>
            <a:endParaRPr sz="800"/>
          </a:p>
          <a:p>
            <a:pPr indent="0" lvl="0" marL="0" rtl="0" algn="l">
              <a:spcBef>
                <a:spcPts val="1200"/>
              </a:spcBef>
              <a:spcAft>
                <a:spcPts val="1200"/>
              </a:spcAft>
              <a:buNone/>
            </a:pPr>
            <a:r>
              <a:t/>
            </a: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8"/>
          <p:cNvSpPr txBox="1"/>
          <p:nvPr>
            <p:ph type="title"/>
          </p:nvPr>
        </p:nvSpPr>
        <p:spPr>
          <a:xfrm>
            <a:off x="0" y="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Bubble System</a:t>
            </a:r>
            <a:endParaRPr/>
          </a:p>
        </p:txBody>
      </p:sp>
      <p:pic>
        <p:nvPicPr>
          <p:cNvPr id="179" name="Google Shape;179;p18"/>
          <p:cNvPicPr preferRelativeResize="0"/>
          <p:nvPr/>
        </p:nvPicPr>
        <p:blipFill>
          <a:blip r:embed="rId3">
            <a:alphaModFix/>
          </a:blip>
          <a:stretch>
            <a:fillRect/>
          </a:stretch>
        </p:blipFill>
        <p:spPr>
          <a:xfrm>
            <a:off x="411850" y="1651000"/>
            <a:ext cx="3761624" cy="2821226"/>
          </a:xfrm>
          <a:prstGeom prst="rect">
            <a:avLst/>
          </a:prstGeom>
          <a:noFill/>
          <a:ln>
            <a:noFill/>
          </a:ln>
        </p:spPr>
      </p:pic>
      <p:pic>
        <p:nvPicPr>
          <p:cNvPr id="180" name="Google Shape;180;p18"/>
          <p:cNvPicPr preferRelativeResize="0"/>
          <p:nvPr/>
        </p:nvPicPr>
        <p:blipFill>
          <a:blip r:embed="rId4">
            <a:alphaModFix/>
          </a:blip>
          <a:stretch>
            <a:fillRect/>
          </a:stretch>
        </p:blipFill>
        <p:spPr>
          <a:xfrm>
            <a:off x="4571994" y="1651002"/>
            <a:ext cx="3839079" cy="282122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9"/>
          <p:cNvSpPr txBox="1"/>
          <p:nvPr>
            <p:ph type="title"/>
          </p:nvPr>
        </p:nvSpPr>
        <p:spPr>
          <a:xfrm>
            <a:off x="0" y="0"/>
            <a:ext cx="7126800" cy="102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Bubble</a:t>
            </a:r>
            <a:r>
              <a:rPr lang="en-GB"/>
              <a:t> System</a:t>
            </a:r>
            <a:endParaRPr/>
          </a:p>
        </p:txBody>
      </p:sp>
      <p:sp>
        <p:nvSpPr>
          <p:cNvPr id="186" name="Google Shape;186;p19"/>
          <p:cNvSpPr txBox="1"/>
          <p:nvPr>
            <p:ph idx="1" type="body"/>
          </p:nvPr>
        </p:nvSpPr>
        <p:spPr>
          <a:xfrm>
            <a:off x="311700"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Pro’s:</a:t>
            </a:r>
            <a:endParaRPr sz="800"/>
          </a:p>
          <a:p>
            <a:pPr indent="-279400" lvl="0" marL="457200" rtl="0" algn="l">
              <a:spcBef>
                <a:spcPts val="1200"/>
              </a:spcBef>
              <a:spcAft>
                <a:spcPts val="0"/>
              </a:spcAft>
              <a:buSzPts val="800"/>
              <a:buChar char="●"/>
            </a:pPr>
            <a:r>
              <a:rPr lang="en-GB" sz="800"/>
              <a:t>Whole view of system from a surface level perspective </a:t>
            </a:r>
            <a:endParaRPr sz="800"/>
          </a:p>
          <a:p>
            <a:pPr indent="-279400" lvl="0" marL="457200" rtl="0" algn="l">
              <a:spcBef>
                <a:spcPts val="0"/>
              </a:spcBef>
              <a:spcAft>
                <a:spcPts val="0"/>
              </a:spcAft>
              <a:buSzPts val="800"/>
              <a:buChar char="●"/>
            </a:pPr>
            <a:r>
              <a:rPr lang="en-GB" sz="800"/>
              <a:t>Quite visual and easy to see what’s going on </a:t>
            </a:r>
            <a:endParaRPr sz="800"/>
          </a:p>
          <a:p>
            <a:pPr indent="-279400" lvl="0" marL="457200" rtl="0" algn="l">
              <a:spcBef>
                <a:spcPts val="0"/>
              </a:spcBef>
              <a:spcAft>
                <a:spcPts val="0"/>
              </a:spcAft>
              <a:buSzPts val="800"/>
              <a:buChar char="●"/>
            </a:pPr>
            <a:r>
              <a:rPr lang="en-GB" sz="800"/>
              <a:t>Can go down the path that you’d be interested in exploring more, and so naturally tailors the experience to that user and what their interests are </a:t>
            </a:r>
            <a:endParaRPr sz="800"/>
          </a:p>
          <a:p>
            <a:pPr indent="-279400" lvl="0" marL="457200" rtl="0" algn="l">
              <a:spcBef>
                <a:spcPts val="0"/>
              </a:spcBef>
              <a:spcAft>
                <a:spcPts val="0"/>
              </a:spcAft>
              <a:buSzPts val="800"/>
              <a:buChar char="●"/>
            </a:pPr>
            <a:r>
              <a:rPr lang="en-GB" sz="800"/>
              <a:t>The size could vary depending on the popularity / how recent the post was made </a:t>
            </a:r>
            <a:endParaRPr sz="800"/>
          </a:p>
        </p:txBody>
      </p:sp>
      <p:sp>
        <p:nvSpPr>
          <p:cNvPr id="187" name="Google Shape;187;p19"/>
          <p:cNvSpPr txBox="1"/>
          <p:nvPr>
            <p:ph idx="1" type="body"/>
          </p:nvPr>
        </p:nvSpPr>
        <p:spPr>
          <a:xfrm>
            <a:off x="2795375"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Con’s:</a:t>
            </a:r>
            <a:endParaRPr sz="800"/>
          </a:p>
          <a:p>
            <a:pPr indent="-279400" lvl="0" marL="457200" rtl="0" algn="l">
              <a:spcBef>
                <a:spcPts val="1200"/>
              </a:spcBef>
              <a:spcAft>
                <a:spcPts val="0"/>
              </a:spcAft>
              <a:buSzPts val="800"/>
              <a:buChar char="●"/>
            </a:pPr>
            <a:r>
              <a:rPr lang="en-GB" sz="800"/>
              <a:t>Could be quite confusing </a:t>
            </a:r>
            <a:endParaRPr sz="800"/>
          </a:p>
          <a:p>
            <a:pPr indent="-279400" lvl="0" marL="457200" rtl="0" algn="l">
              <a:spcBef>
                <a:spcPts val="0"/>
              </a:spcBef>
              <a:spcAft>
                <a:spcPts val="0"/>
              </a:spcAft>
              <a:buSzPts val="800"/>
              <a:buChar char="●"/>
            </a:pPr>
            <a:r>
              <a:rPr lang="en-GB" sz="800"/>
              <a:t>The actual size of bubbles might not be representative to what actually should be the most popular, without some sort of AI/ Machine Learning implementation</a:t>
            </a:r>
            <a:endParaRPr sz="800"/>
          </a:p>
          <a:p>
            <a:pPr indent="-279400" lvl="0" marL="457200" rtl="0" algn="l">
              <a:spcBef>
                <a:spcPts val="0"/>
              </a:spcBef>
              <a:spcAft>
                <a:spcPts val="0"/>
              </a:spcAft>
              <a:buSzPts val="800"/>
              <a:buChar char="●"/>
            </a:pPr>
            <a:r>
              <a:rPr lang="en-GB" sz="800"/>
              <a:t>Might not be that straightforward to implement  </a:t>
            </a:r>
            <a:endParaRPr sz="800"/>
          </a:p>
          <a:p>
            <a:pPr indent="-279400" lvl="0" marL="457200" rtl="0" algn="l">
              <a:spcBef>
                <a:spcPts val="0"/>
              </a:spcBef>
              <a:spcAft>
                <a:spcPts val="0"/>
              </a:spcAft>
              <a:buSzPts val="800"/>
              <a:buChar char="●"/>
            </a:pPr>
            <a:r>
              <a:rPr lang="en-GB" sz="800"/>
              <a:t>Since its just bots picking how ‘popular’ something is, then it isn’t really a good representation to have a bigger bubble based off of popularity - maybe could be instead based off of how recent? </a:t>
            </a:r>
            <a:endParaRPr sz="800"/>
          </a:p>
        </p:txBody>
      </p:sp>
      <p:sp>
        <p:nvSpPr>
          <p:cNvPr id="188" name="Google Shape;188;p19"/>
          <p:cNvSpPr txBox="1"/>
          <p:nvPr>
            <p:ph idx="1" type="body"/>
          </p:nvPr>
        </p:nvSpPr>
        <p:spPr>
          <a:xfrm>
            <a:off x="5686875" y="1152475"/>
            <a:ext cx="242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800"/>
              <a:t>Feedback:</a:t>
            </a:r>
            <a:endParaRPr sz="800"/>
          </a:p>
          <a:p>
            <a:pPr indent="0" lvl="0" marL="0" rtl="0" algn="l">
              <a:spcBef>
                <a:spcPts val="1200"/>
              </a:spcBef>
              <a:spcAft>
                <a:spcPts val="0"/>
              </a:spcAft>
              <a:buNone/>
            </a:pPr>
            <a:r>
              <a:rPr lang="en-GB" sz="800"/>
              <a:t>I think it’s very visually appealing. Might be hard to implement due to animation etc. Quite different to most social media feeds which is interesting, but might confuse users. The visual representation of engagement with posts is cool, but may be hard to balance that with usability (ie how to stop certain posts getting too big / small)</a:t>
            </a:r>
            <a:endParaRPr sz="800"/>
          </a:p>
          <a:p>
            <a:pPr indent="0" lvl="0" marL="0" rtl="0" algn="l">
              <a:spcBef>
                <a:spcPts val="1200"/>
              </a:spcBef>
              <a:spcAft>
                <a:spcPts val="0"/>
              </a:spcAft>
              <a:buNone/>
            </a:pPr>
            <a:r>
              <a:rPr lang="en-GB" sz="800"/>
              <a:t>Straight Forward and yet possesses the ability to enable deep engagement, the bubble system is also very interesting to use, and rather unique when compared to other social media sites. It may however end up too </a:t>
            </a:r>
            <a:r>
              <a:rPr lang="en-GB" sz="800"/>
              <a:t>simplistic</a:t>
            </a:r>
            <a:r>
              <a:rPr lang="en-GB" sz="800"/>
              <a:t>, IF we </a:t>
            </a:r>
            <a:r>
              <a:rPr lang="en-GB" sz="800"/>
              <a:t>don't</a:t>
            </a:r>
            <a:r>
              <a:rPr lang="en-GB" sz="800"/>
              <a:t> extend its appeal with some more features</a:t>
            </a:r>
            <a:endParaRPr sz="800"/>
          </a:p>
          <a:p>
            <a:pPr indent="0" lvl="0" marL="0" rtl="0" algn="l">
              <a:spcBef>
                <a:spcPts val="1200"/>
              </a:spcBef>
              <a:spcAft>
                <a:spcPts val="1200"/>
              </a:spcAft>
              <a:buNone/>
            </a:pPr>
            <a:r>
              <a:t/>
            </a:r>
            <a:endParaRPr sz="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Sideways Scroll Layout</a:t>
            </a:r>
            <a:endParaRPr/>
          </a:p>
        </p:txBody>
      </p:sp>
      <p:sp>
        <p:nvSpPr>
          <p:cNvPr id="194" name="Google Shape;194;p20"/>
          <p:cNvSpPr txBox="1"/>
          <p:nvPr/>
        </p:nvSpPr>
        <p:spPr>
          <a:xfrm>
            <a:off x="934925" y="959175"/>
            <a:ext cx="3285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Explore new posts by scrolling left/right</a:t>
            </a:r>
            <a:endParaRPr>
              <a:solidFill>
                <a:srgbClr val="FFFFFF"/>
              </a:solidFill>
              <a:latin typeface="Lato"/>
              <a:ea typeface="Lato"/>
              <a:cs typeface="Lato"/>
              <a:sym typeface="Lato"/>
            </a:endParaRPr>
          </a:p>
        </p:txBody>
      </p:sp>
      <p:pic>
        <p:nvPicPr>
          <p:cNvPr id="195" name="Google Shape;195;p20"/>
          <p:cNvPicPr preferRelativeResize="0"/>
          <p:nvPr/>
        </p:nvPicPr>
        <p:blipFill>
          <a:blip r:embed="rId3">
            <a:alphaModFix/>
          </a:blip>
          <a:stretch>
            <a:fillRect/>
          </a:stretch>
        </p:blipFill>
        <p:spPr>
          <a:xfrm>
            <a:off x="170075" y="1380075"/>
            <a:ext cx="4050451" cy="2638475"/>
          </a:xfrm>
          <a:prstGeom prst="rect">
            <a:avLst/>
          </a:prstGeom>
          <a:noFill/>
          <a:ln>
            <a:noFill/>
          </a:ln>
        </p:spPr>
      </p:pic>
      <p:pic>
        <p:nvPicPr>
          <p:cNvPr id="196" name="Google Shape;196;p20"/>
          <p:cNvPicPr preferRelativeResize="0"/>
          <p:nvPr/>
        </p:nvPicPr>
        <p:blipFill>
          <a:blip r:embed="rId4">
            <a:alphaModFix/>
          </a:blip>
          <a:stretch>
            <a:fillRect/>
          </a:stretch>
        </p:blipFill>
        <p:spPr>
          <a:xfrm>
            <a:off x="4689050" y="1359375"/>
            <a:ext cx="4267200" cy="2638474"/>
          </a:xfrm>
          <a:prstGeom prst="rect">
            <a:avLst/>
          </a:prstGeom>
          <a:noFill/>
          <a:ln>
            <a:noFill/>
          </a:ln>
        </p:spPr>
      </p:pic>
      <p:sp>
        <p:nvSpPr>
          <p:cNvPr id="197" name="Google Shape;197;p20"/>
          <p:cNvSpPr/>
          <p:nvPr/>
        </p:nvSpPr>
        <p:spPr>
          <a:xfrm>
            <a:off x="4242988" y="2527263"/>
            <a:ext cx="423600" cy="302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txBox="1"/>
          <p:nvPr/>
        </p:nvSpPr>
        <p:spPr>
          <a:xfrm>
            <a:off x="5311700" y="959175"/>
            <a:ext cx="3285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Expanded comment section</a:t>
            </a:r>
            <a:endParaRPr>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Sideways Scroll Layout</a:t>
            </a:r>
            <a:endParaRPr/>
          </a:p>
        </p:txBody>
      </p:sp>
      <p:sp>
        <p:nvSpPr>
          <p:cNvPr id="204" name="Google Shape;204;p21"/>
          <p:cNvSpPr txBox="1"/>
          <p:nvPr/>
        </p:nvSpPr>
        <p:spPr>
          <a:xfrm>
            <a:off x="5121325" y="959175"/>
            <a:ext cx="3285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Friends list</a:t>
            </a:r>
            <a:endParaRPr>
              <a:solidFill>
                <a:srgbClr val="FFFFFF"/>
              </a:solidFill>
              <a:latin typeface="Lato"/>
              <a:ea typeface="Lato"/>
              <a:cs typeface="Lato"/>
              <a:sym typeface="Lato"/>
            </a:endParaRPr>
          </a:p>
        </p:txBody>
      </p:sp>
      <p:pic>
        <p:nvPicPr>
          <p:cNvPr id="205" name="Google Shape;205;p21"/>
          <p:cNvPicPr preferRelativeResize="0"/>
          <p:nvPr/>
        </p:nvPicPr>
        <p:blipFill>
          <a:blip r:embed="rId3">
            <a:alphaModFix/>
          </a:blip>
          <a:stretch>
            <a:fillRect/>
          </a:stretch>
        </p:blipFill>
        <p:spPr>
          <a:xfrm>
            <a:off x="4572000" y="1359375"/>
            <a:ext cx="4384248" cy="2638475"/>
          </a:xfrm>
          <a:prstGeom prst="rect">
            <a:avLst/>
          </a:prstGeom>
          <a:noFill/>
          <a:ln>
            <a:noFill/>
          </a:ln>
        </p:spPr>
      </p:pic>
      <p:pic>
        <p:nvPicPr>
          <p:cNvPr id="206" name="Google Shape;206;p21"/>
          <p:cNvPicPr preferRelativeResize="0"/>
          <p:nvPr/>
        </p:nvPicPr>
        <p:blipFill>
          <a:blip r:embed="rId4">
            <a:alphaModFix/>
          </a:blip>
          <a:stretch>
            <a:fillRect/>
          </a:stretch>
        </p:blipFill>
        <p:spPr>
          <a:xfrm>
            <a:off x="152400" y="1371600"/>
            <a:ext cx="4267200" cy="2638475"/>
          </a:xfrm>
          <a:prstGeom prst="rect">
            <a:avLst/>
          </a:prstGeom>
          <a:noFill/>
          <a:ln>
            <a:noFill/>
          </a:ln>
        </p:spPr>
      </p:pic>
      <p:sp>
        <p:nvSpPr>
          <p:cNvPr id="207" name="Google Shape;207;p21"/>
          <p:cNvSpPr txBox="1"/>
          <p:nvPr/>
        </p:nvSpPr>
        <p:spPr>
          <a:xfrm>
            <a:off x="819550" y="959175"/>
            <a:ext cx="3285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After scrolling to another post</a:t>
            </a:r>
            <a:endParaRPr>
              <a:solidFill>
                <a:srgbClr val="FFFFFF"/>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